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embeddedFontLst>
    <p:embeddedFont>
      <p:font typeface="Roboto"/>
      <p:regular r:id="rId58"/>
      <p:bold r:id="rId59"/>
      <p:italic r:id="rId60"/>
      <p:boldItalic r:id="rId61"/>
    </p:embeddedFont>
    <p:embeddedFont>
      <p:font typeface="Nunito"/>
      <p:regular r:id="rId62"/>
      <p:bold r:id="rId63"/>
      <p:italic r:id="rId64"/>
      <p:boldItalic r:id="rId65"/>
    </p:embeddedFont>
    <p:embeddedFont>
      <p:font typeface="Maven Pro"/>
      <p:regular r:id="rId66"/>
      <p:bold r:id="rId67"/>
    </p:embeddedFont>
    <p:embeddedFont>
      <p:font typeface="Helvetica Neue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72" roundtripDataSignature="AMtx7mhJAIJb5QapL0njIBCsYA2Ttvxl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8DF96F-EC6A-49D2-88E3-479616206B32}">
  <a:tblStyle styleId="{6A8DF96F-EC6A-49D2-88E3-479616206B3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customschemas.google.com/relationships/presentationmetadata" Target="meta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HelveticaNeue-boldItalic.fntdata"/><Relationship Id="rId70" Type="http://schemas.openxmlformats.org/officeDocument/2006/relationships/font" Target="fonts/HelveticaNeue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Nunito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64" Type="http://schemas.openxmlformats.org/officeDocument/2006/relationships/font" Target="fonts/Nunito-italic.fntdata"/><Relationship Id="rId63" Type="http://schemas.openxmlformats.org/officeDocument/2006/relationships/font" Target="fonts/Nunito-bold.fntdata"/><Relationship Id="rId22" Type="http://schemas.openxmlformats.org/officeDocument/2006/relationships/slide" Target="slides/slide16.xml"/><Relationship Id="rId66" Type="http://schemas.openxmlformats.org/officeDocument/2006/relationships/font" Target="fonts/MavenPro-regular.fntdata"/><Relationship Id="rId21" Type="http://schemas.openxmlformats.org/officeDocument/2006/relationships/slide" Target="slides/slide15.xml"/><Relationship Id="rId65" Type="http://schemas.openxmlformats.org/officeDocument/2006/relationships/font" Target="fonts/Nunito-boldItalic.fntdata"/><Relationship Id="rId24" Type="http://schemas.openxmlformats.org/officeDocument/2006/relationships/slide" Target="slides/slide18.xml"/><Relationship Id="rId68" Type="http://schemas.openxmlformats.org/officeDocument/2006/relationships/font" Target="fonts/HelveticaNeue-regular.fntdata"/><Relationship Id="rId23" Type="http://schemas.openxmlformats.org/officeDocument/2006/relationships/slide" Target="slides/slide17.xml"/><Relationship Id="rId67" Type="http://schemas.openxmlformats.org/officeDocument/2006/relationships/font" Target="fonts/MavenPro-bold.fntdata"/><Relationship Id="rId60" Type="http://schemas.openxmlformats.org/officeDocument/2006/relationships/font" Target="fonts/Robo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oboto-bold.fntdata"/><Relationship Id="rId14" Type="http://schemas.openxmlformats.org/officeDocument/2006/relationships/slide" Target="slides/slide8.xml"/><Relationship Id="rId58" Type="http://schemas.openxmlformats.org/officeDocument/2006/relationships/font" Target="fonts/Robo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illemsleegers.com/post/2020/08/05/why-divide-by-n-1/" TargetMode="External"/><Relationship Id="rId3" Type="http://schemas.openxmlformats.org/officeDocument/2006/relationships/hyperlink" Target="https://www.merriam-webster.com/dictionary/unbiased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37A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Data is usually a number, for a unit of observation and has a context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Does 5 mean Age of 5 - years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Height of the person 5 feet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Weight of the person 5 pounds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Does it mean 5ml of rain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d66cbcf6a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d66cbcf6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b255b7a97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7b255b7a9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geometric 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</a:t>
            </a: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or average, which indicates the central tendency or typical value of a set of numbers by using the product of their values (as opposed to the arithmetic </a:t>
            </a: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which uses their sum).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d168f30d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d168f30d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 goal is to turn data into knowledge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d168f30da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d168f30da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a847382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da847382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da8473826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da8473826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da8473826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da8473826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da8473826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da8473826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168f30da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d168f30da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168f30da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d168f30da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geometric 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</a:t>
            </a: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or average, which indicates the central tendency or typical value of a set of numbers by using the product of their values (as opposed to the arithmetic </a:t>
            </a: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which uses their sum).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l">
              <a:lnSpc>
                <a:spcPct val="1415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74B5"/>
                </a:solidFill>
                <a:highlight>
                  <a:srgbClr val="F5F5F5"/>
                </a:highlight>
              </a:rPr>
              <a:t>the first message for statistical thinking is, statistics derives knowledge from sample regarding the population by carefully conducted collection and data</a:t>
            </a:r>
            <a:endParaRPr sz="1050">
              <a:solidFill>
                <a:srgbClr val="0074B5"/>
              </a:solidFill>
              <a:highlight>
                <a:srgbClr val="F5F5F5"/>
              </a:highlight>
            </a:endParaRPr>
          </a:p>
          <a:p>
            <a:pPr indent="0" lvl="0" marL="0" marR="25400" rtl="0" algn="l">
              <a:lnSpc>
                <a:spcPct val="141575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74B5"/>
                </a:solidFill>
                <a:highlight>
                  <a:srgbClr val="F5F5F5"/>
                </a:highlight>
              </a:rPr>
              <a:t>Example of US election survey and its results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d168f30da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d168f30da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Why divide by n-1 :  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https://www.willemsleegers.com/post/2020/08/05/why-divide-by-n-1/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Bias and unbias :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https://www.merriam-webster.com/dictionary/unbiased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d168f30da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d168f30da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d168f30da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d168f30da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d168f30da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d168f30da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b4558dcd8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7b4558dcd8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e23683aa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e23683aa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https://www.youtube.com/watch?v=FNVdFV4fLfs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e23683aa4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e23683aa4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Chi squared statistic = </a:t>
            </a:r>
            <a:r>
              <a:rPr lang="en"/>
              <a:t>https://www.youtube.com/watch?v=5Nrq_jqu9Ao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b4558dcd8_1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7b4558dcd8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Odd’s ratio 	= p1/(1-p1) / p2/(1-p2)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		= </a:t>
            </a:r>
            <a:r>
              <a:rPr b="1" lang="en" sz="10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2.846 / 0.219</a:t>
            </a:r>
            <a:endParaRPr b="1" sz="105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		= 12.995</a:t>
            </a:r>
            <a:endParaRPr b="1" sz="105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Graph refers to connections among entities, and to the underlying data structure. In statistics, graph is used to refer to a variety of plots and visualizations,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l">
              <a:lnSpc>
                <a:spcPct val="14157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0074B5"/>
                </a:solidFill>
                <a:highlight>
                  <a:srgbClr val="F5F5F5"/>
                </a:highlight>
              </a:rPr>
              <a:t>the first message for statistical thinking is, statistics derives knowledge from sample regarding the population by carefully conducted collection and data</a:t>
            </a:r>
            <a:endParaRPr sz="1050">
              <a:solidFill>
                <a:srgbClr val="0074B5"/>
              </a:solidFill>
              <a:highlight>
                <a:srgbClr val="F5F5F5"/>
              </a:highlight>
            </a:endParaRPr>
          </a:p>
          <a:p>
            <a:pPr indent="0" lvl="0" marL="0" marR="25400" rtl="0" algn="l">
              <a:lnSpc>
                <a:spcPct val="141575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0074B5"/>
                </a:solidFill>
                <a:highlight>
                  <a:srgbClr val="F5F5F5"/>
                </a:highlight>
              </a:rPr>
              <a:t>Example of US election survey and its results </a:t>
            </a:r>
            <a:endParaRPr sz="1050">
              <a:solidFill>
                <a:srgbClr val="0074B5"/>
              </a:solidFill>
              <a:highlight>
                <a:srgbClr val="F5F5F5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first message for statistical thinking is, statistics derives knowledge from sample regarding the population by carefully conducted collection and data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b6fb529c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db6fb529c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168f30da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d168f30da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db6fb529c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db6fb529c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have little control on data generation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From generated data we gather data to analysis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want to drive knowledge, business intelligence and solution based on our data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Multiple samples are combined and the sampling may be done without bootstrap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32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3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3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3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3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3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3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3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3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3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3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32"/>
          <p:cNvGrpSpPr/>
          <p:nvPr/>
        </p:nvGrpSpPr>
        <p:grpSpPr>
          <a:xfrm>
            <a:off x="5043503" y="0"/>
            <a:ext cx="3814072" cy="3839101"/>
            <a:chOff x="5043503" y="0"/>
            <a:chExt cx="3814072" cy="3839101"/>
          </a:xfrm>
        </p:grpSpPr>
        <p:sp>
          <p:nvSpPr>
            <p:cNvPr id="30" name="Google Shape;30;p3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3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3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3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3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32"/>
            <p:cNvGrpSpPr/>
            <p:nvPr/>
          </p:nvGrpSpPr>
          <p:grpSpPr>
            <a:xfrm>
              <a:off x="7952722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3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3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3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3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41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9" name="Google Shape;139;p4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41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2" name="Google Shape;142;p4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4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5" name="Google Shape;145;p42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6" name="Google Shape;146;p4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4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4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4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" name="Google Shape;150;p42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51" name="Google Shape;151;p4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4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4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4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4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" name="Google Shape;156;p42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7" name="Google Shape;157;p4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4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4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4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" name="Google Shape;161;p42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2" name="Google Shape;162;p4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4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4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165;p42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6" name="Google Shape;166;p42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42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42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42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42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" name="Google Shape;171;p42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2" name="Google Shape;172;p42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42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4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42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176;p42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7" name="Google Shape;177;p42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42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42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" name="Google Shape;180;p42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81" name="Google Shape;181;p42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42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42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4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42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" name="Google Shape;186;p42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7" name="Google Shape;187;p42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42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42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42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Google Shape;191;p42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2" name="Google Shape;192;p42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42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4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42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" name="Google Shape;196;p42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7" name="Google Shape;197;p42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42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42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" name="Google Shape;200;p42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01" name="Google Shape;201;p42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42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42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4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5" name="Google Shape;205;p42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6" name="Google Shape;206;p42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42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42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42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" name="Google Shape;210;p42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11" name="Google Shape;211;p42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42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42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4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42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6" name="Google Shape;216;p42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7" name="Google Shape;217;p42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42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42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42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1" name="Google Shape;221;p42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2" name="Google Shape;222;p42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42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4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" name="Google Shape;225;p42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6" name="Google Shape;226;p42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42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42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42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0" name="Google Shape;230;p42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31" name="Google Shape;231;p42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42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42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4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42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6" name="Google Shape;236;p42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7" name="Google Shape;237;p42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42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42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42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" name="Google Shape;241;p42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2" name="Google Shape;242;p42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42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5" name="Google Shape;245;p42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6" name="Google Shape;246;p42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42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42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42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42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1" name="Google Shape;251;p42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2" name="Google Shape;252;p42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42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4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42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6" name="Google Shape;256;p42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7" name="Google Shape;257;p42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42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42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42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1" name="Google Shape;261;p42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2" name="Google Shape;262;p42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42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4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" name="Google Shape;265;p42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6" name="Google Shape;266;p42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42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42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42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0" name="Google Shape;270;p42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42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4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Google Shape;51;p3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3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4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60" name="Google Shape;60;p4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p40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40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4" name="Google Shape;64;p40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35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68" name="Google Shape;68;p3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69" name="Google Shape;69;p3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3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Google Shape;71;p3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72" name="Google Shape;72;p3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3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3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75;p3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76" name="Google Shape;76;p3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3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3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3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" name="Google Shape;80;p35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81" name="Google Shape;81;p3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82" name="Google Shape;82;p3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3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" name="Google Shape;84;p3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85" name="Google Shape;85;p3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3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3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" name="Google Shape;88;p3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89" name="Google Shape;89;p3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3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3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" name="Google Shape;93;p3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94" name="Google Shape;94;p3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3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3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3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3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" name="Google Shape;99;p3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3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3" name="Google Shape;103;p3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3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7" name="Google Shape;107;p36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3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11" name="Google Shape;111;p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3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3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17" name="Google Shape;117;p3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38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38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3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9"/>
          <p:cNvGrpSpPr/>
          <p:nvPr/>
        </p:nvGrpSpPr>
        <p:grpSpPr>
          <a:xfrm>
            <a:off x="6866714" y="1256"/>
            <a:ext cx="2267379" cy="2601741"/>
            <a:chOff x="6790514" y="1256"/>
            <a:chExt cx="2267379" cy="2601741"/>
          </a:xfrm>
        </p:grpSpPr>
        <p:grpSp>
          <p:nvGrpSpPr>
            <p:cNvPr id="124" name="Google Shape;124;p39"/>
            <p:cNvGrpSpPr/>
            <p:nvPr/>
          </p:nvGrpSpPr>
          <p:grpSpPr>
            <a:xfrm>
              <a:off x="7067535" y="1256"/>
              <a:ext cx="1990358" cy="1990303"/>
              <a:chOff x="7067535" y="1256"/>
              <a:chExt cx="1990358" cy="1990303"/>
            </a:xfrm>
          </p:grpSpPr>
          <p:sp>
            <p:nvSpPr>
              <p:cNvPr id="125" name="Google Shape;125;p3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3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39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" name="Google Shape;128;p39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29" name="Google Shape;129;p3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3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3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" name="Google Shape;132;p39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33" name="Google Shape;133;p3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3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5" name="Google Shape;135;p39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3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hyperlink" Target="https://en.wikipedia.org/wiki/Statistic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www.amstat.org/policy/pdfs/BigDataStatisticsJune2014.pdf" TargetMode="External"/><Relationship Id="rId4" Type="http://schemas.openxmlformats.org/officeDocument/2006/relationships/hyperlink" Target="http://www.amazon.com/Cartoon-Guide-Statistics-Larry-Gonick/dp/0062731025" TargetMode="External"/><Relationship Id="rId5" Type="http://schemas.openxmlformats.org/officeDocument/2006/relationships/hyperlink" Target="http://www.amazon.com/Naked-Statistics-Stripping-Dread-Data/dp/1480590185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"/>
          <p:cNvPicPr preferRelativeResize="0"/>
          <p:nvPr/>
        </p:nvPicPr>
        <p:blipFill rotWithShape="1">
          <a:blip r:embed="rId3">
            <a:alphaModFix amt="93000"/>
          </a:blip>
          <a:srcRect b="0" l="5554" r="5554" t="0"/>
          <a:stretch/>
        </p:blipFill>
        <p:spPr>
          <a:xfrm>
            <a:off x="-21712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irt_front_2(w2).png" id="278" name="Google Shape;27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513" y="726011"/>
            <a:ext cx="7909525" cy="1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"/>
          <p:cNvSpPr txBox="1"/>
          <p:nvPr/>
        </p:nvSpPr>
        <p:spPr>
          <a:xfrm>
            <a:off x="741475" y="2091475"/>
            <a:ext cx="7617600" cy="14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Science Bootcamp</a:t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791B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#1 rated Coding and Data Science Program in all of Orange County, Los Angeles, and the Inland Empire.</a:t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 Course Introduction - Statistics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0"/>
          <p:cNvSpPr txBox="1"/>
          <p:nvPr>
            <p:ph type="title"/>
          </p:nvPr>
        </p:nvSpPr>
        <p:spPr>
          <a:xfrm>
            <a:off x="1303800" y="598575"/>
            <a:ext cx="70305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5" name="Google Shape;355;p10"/>
          <p:cNvSpPr txBox="1"/>
          <p:nvPr>
            <p:ph idx="1" type="body"/>
          </p:nvPr>
        </p:nvSpPr>
        <p:spPr>
          <a:xfrm>
            <a:off x="1155032" y="1347650"/>
            <a:ext cx="7179268" cy="3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7200">
                <a:solidFill>
                  <a:schemeClr val="lt1"/>
                </a:solidFill>
              </a:rPr>
              <a:t>5</a:t>
            </a:r>
            <a:endParaRPr sz="7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</a:rPr>
              <a:t>Data is usually a number, for a unit of observation and has a context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b="1" sz="4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Type of data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61" name="Google Shape;361;p11"/>
          <p:cNvSpPr txBox="1"/>
          <p:nvPr>
            <p:ph idx="1" type="body"/>
          </p:nvPr>
        </p:nvSpPr>
        <p:spPr>
          <a:xfrm>
            <a:off x="1303800" y="1648000"/>
            <a:ext cx="70305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Types of variable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Quantitative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Qualitative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Date and time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Quantitative Variable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67" name="Google Shape;367;p13"/>
          <p:cNvSpPr txBox="1"/>
          <p:nvPr>
            <p:ph idx="1" type="body"/>
          </p:nvPr>
        </p:nvSpPr>
        <p:spPr>
          <a:xfrm>
            <a:off x="1303800" y="1648000"/>
            <a:ext cx="70305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Types of Quantitative variable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Continuous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Discrete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Qualitative Variable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73" name="Google Shape;373;p14"/>
          <p:cNvSpPr txBox="1"/>
          <p:nvPr>
            <p:ph idx="1" type="body"/>
          </p:nvPr>
        </p:nvSpPr>
        <p:spPr>
          <a:xfrm>
            <a:off x="1303800" y="1648000"/>
            <a:ext cx="70305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Types of Qualitative variable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Ordinal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Nominal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Fundamental Ideas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79" name="Google Shape;379;p15"/>
          <p:cNvSpPr txBox="1"/>
          <p:nvPr>
            <p:ph idx="1" type="body"/>
          </p:nvPr>
        </p:nvSpPr>
        <p:spPr>
          <a:xfrm>
            <a:off x="1303800" y="1397075"/>
            <a:ext cx="70305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19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76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Estimates of Location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Uncertainty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76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Probability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2"/>
          <p:cNvSpPr txBox="1"/>
          <p:nvPr>
            <p:ph idx="1" type="body"/>
          </p:nvPr>
        </p:nvSpPr>
        <p:spPr>
          <a:xfrm>
            <a:off x="1065363" y="1504216"/>
            <a:ext cx="7269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sample to a statistician means a collection of rows.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scientists </a:t>
            </a: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will use the term sample for a single row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2"/>
          <p:cNvSpPr txBox="1"/>
          <p:nvPr>
            <p:ph type="title"/>
          </p:nvPr>
        </p:nvSpPr>
        <p:spPr>
          <a:xfrm>
            <a:off x="1065363" y="448500"/>
            <a:ext cx="72690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Statisticians and Data scientists</a:t>
            </a:r>
            <a: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d66cbcf6a5_0_0"/>
          <p:cNvSpPr txBox="1"/>
          <p:nvPr>
            <p:ph idx="1" type="body"/>
          </p:nvPr>
        </p:nvSpPr>
        <p:spPr>
          <a:xfrm>
            <a:off x="1065338" y="1429191"/>
            <a:ext cx="7269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Statistician</a:t>
            </a: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predictor variables are used in a model to predict a response or dependent variable.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a data scientist, features are used to predict a target.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d66cbcf6a5_0_0"/>
          <p:cNvSpPr txBox="1"/>
          <p:nvPr>
            <p:ph type="title"/>
          </p:nvPr>
        </p:nvSpPr>
        <p:spPr>
          <a:xfrm>
            <a:off x="1065338" y="362750"/>
            <a:ext cx="72690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Statisticians and Data scientists</a:t>
            </a:r>
            <a: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6"/>
          <p:cNvSpPr txBox="1"/>
          <p:nvPr>
            <p:ph type="title"/>
          </p:nvPr>
        </p:nvSpPr>
        <p:spPr>
          <a:xfrm>
            <a:off x="1076250" y="586300"/>
            <a:ext cx="74856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Centrality Measures/ Descriptive statistics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6"/>
          <p:cNvSpPr txBox="1"/>
          <p:nvPr>
            <p:ph idx="1" type="body"/>
          </p:nvPr>
        </p:nvSpPr>
        <p:spPr>
          <a:xfrm>
            <a:off x="1303800" y="1399425"/>
            <a:ext cx="70305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 tendency measures, which capture the center around which the data is distributed.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Variation or variability measures, which describe the data spread, i.e. how far the measurements lie from the center.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7b255b7a97_0_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Central tendency measures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3" name="Google Shape;403;g7b255b7a97_0_1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Mean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Arithmetic mean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Weighted mean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Geometric mean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Median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Mode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d168f30dae_0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d168f30dae_0_0"/>
          <p:cNvSpPr txBox="1"/>
          <p:nvPr>
            <p:ph idx="1" type="body"/>
          </p:nvPr>
        </p:nvSpPr>
        <p:spPr>
          <a:xfrm>
            <a:off x="1303800" y="1159800"/>
            <a:ext cx="7030500" cy="29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Average 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μ = Mean of population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 = Mean of sample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gd168f30da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5462" y="2240050"/>
            <a:ext cx="2978850" cy="16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rPr lang="en" sz="2800">
                <a:solidFill>
                  <a:schemeClr val="lt1"/>
                </a:solidFill>
              </a:rPr>
              <a:t>Statistics</a:t>
            </a:r>
            <a:endParaRPr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2"/>
          <p:cNvSpPr txBox="1"/>
          <p:nvPr/>
        </p:nvSpPr>
        <p:spPr>
          <a:xfrm>
            <a:off x="995925" y="782400"/>
            <a:ext cx="8148000" cy="3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Statistics is the discipline that is  concerned with the collection, organization, analysis, interpretation, and presentation of data.</a:t>
            </a:r>
            <a:endParaRPr b="0" i="0" sz="1400" u="none" cap="none" strike="noStrike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https://en.wikipedia.org/wiki/Statistics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Statistics is a science of collecting and analyzing </a:t>
            </a:r>
            <a:r>
              <a:rPr b="0" i="0" lang="en" sz="2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b="0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taken from a </a:t>
            </a:r>
            <a:r>
              <a:rPr b="0" i="0" lang="en" sz="2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sample</a:t>
            </a:r>
            <a:r>
              <a:rPr b="0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population</a:t>
            </a:r>
            <a:endParaRPr b="0" i="0" sz="1400" u="none" cap="none" strike="noStrike">
              <a:solidFill>
                <a:srgbClr val="4D5156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168f30dae_0_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d168f30dae_0_30"/>
          <p:cNvSpPr txBox="1"/>
          <p:nvPr>
            <p:ph idx="1" type="body"/>
          </p:nvPr>
        </p:nvSpPr>
        <p:spPr>
          <a:xfrm>
            <a:off x="1303800" y="152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Let’s write a function to calculator mean of a given dataset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1, 2, 4, 5, 5, 7, 8, 9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a84738265_0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Weighted 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da84738265_0_0"/>
          <p:cNvSpPr txBox="1"/>
          <p:nvPr>
            <p:ph idx="1" type="body"/>
          </p:nvPr>
        </p:nvSpPr>
        <p:spPr>
          <a:xfrm>
            <a:off x="1303800" y="1159800"/>
            <a:ext cx="7030500" cy="29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μ = Mean of population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 = Mean of sample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gda8473826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4250" y="2057425"/>
            <a:ext cx="2286000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a84738265_0_19"/>
          <p:cNvSpPr txBox="1"/>
          <p:nvPr>
            <p:ph type="title"/>
          </p:nvPr>
        </p:nvSpPr>
        <p:spPr>
          <a:xfrm>
            <a:off x="1303800" y="4296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Weighted 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da84738265_0_19"/>
          <p:cNvSpPr txBox="1"/>
          <p:nvPr>
            <p:ph idx="1" type="body"/>
          </p:nvPr>
        </p:nvSpPr>
        <p:spPr>
          <a:xfrm>
            <a:off x="1251000" y="1020925"/>
            <a:ext cx="7030500" cy="3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Let’s write a function to calculator mean of a given dataset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Weighted Values                     Student 1                             Students 2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30" name="Google Shape;430;gda84738265_0_19"/>
          <p:cNvGraphicFramePr/>
          <p:nvPr/>
        </p:nvGraphicFramePr>
        <p:xfrm>
          <a:off x="1459450" y="283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{6A8DF96F-EC6A-49D2-88E3-479616206B32}</a:tableStyleId>
              </a:tblPr>
              <a:tblGrid>
                <a:gridCol w="971175"/>
                <a:gridCol w="633225"/>
              </a:tblGrid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HW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15%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Quiz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15%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Mid term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35%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Final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35%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31" name="Google Shape;431;gda84738265_0_19"/>
          <p:cNvGraphicFramePr/>
          <p:nvPr/>
        </p:nvGraphicFramePr>
        <p:xfrm>
          <a:off x="3671350" y="283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{6A8DF96F-EC6A-49D2-88E3-479616206B32}</a:tableStyleId>
              </a:tblPr>
              <a:tblGrid>
                <a:gridCol w="1024000"/>
                <a:gridCol w="580400"/>
              </a:tblGrid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HW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78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Quiz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70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Mid term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89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Final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94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32" name="Google Shape;432;gda84738265_0_19"/>
          <p:cNvGraphicFramePr/>
          <p:nvPr/>
        </p:nvGraphicFramePr>
        <p:xfrm>
          <a:off x="5883250" y="283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{6A8DF96F-EC6A-49D2-88E3-479616206B32}</a:tableStyleId>
              </a:tblPr>
              <a:tblGrid>
                <a:gridCol w="992300"/>
                <a:gridCol w="612100"/>
              </a:tblGrid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HW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100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Quiz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97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Mid term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76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Final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79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da84738265_0_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Geometric 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da84738265_0_7"/>
          <p:cNvSpPr txBox="1"/>
          <p:nvPr>
            <p:ph idx="1" type="body"/>
          </p:nvPr>
        </p:nvSpPr>
        <p:spPr>
          <a:xfrm>
            <a:off x="1303800" y="1159800"/>
            <a:ext cx="7030500" cy="29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μ = Mean of population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 = Mean of sample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gda84738265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8250" y="2230050"/>
            <a:ext cx="2078671" cy="7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da84738265_0_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Geometric 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da84738265_0_27"/>
          <p:cNvSpPr txBox="1"/>
          <p:nvPr>
            <p:ph idx="1" type="body"/>
          </p:nvPr>
        </p:nvSpPr>
        <p:spPr>
          <a:xfrm>
            <a:off x="1303800" y="152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Let’s write a function to calculate geometric mean of a given dataset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1, 2, 4, 5, 5, 7, 8, 9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d168f30dae_0_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Median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d168f30dae_0_24"/>
          <p:cNvSpPr txBox="1"/>
          <p:nvPr>
            <p:ph idx="1" type="body"/>
          </p:nvPr>
        </p:nvSpPr>
        <p:spPr>
          <a:xfrm>
            <a:off x="1303800" y="152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Any number, y, for which 50% of the data is &lt;= y and 50% is &gt;= y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1, 2, 4, </a:t>
            </a:r>
            <a:r>
              <a:rPr b="1" lang="en" sz="2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5,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5, 8, 9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1, 2, 4, </a:t>
            </a:r>
            <a:r>
              <a:rPr b="1" lang="en" sz="2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5, 6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7, 8, 9 → y 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𝞊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[5, 6] (often say y=5.5)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d168f30dae_0_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d168f30dae_0_36"/>
          <p:cNvSpPr txBox="1"/>
          <p:nvPr>
            <p:ph idx="1" type="body"/>
          </p:nvPr>
        </p:nvSpPr>
        <p:spPr>
          <a:xfrm>
            <a:off x="1303800" y="152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most frequent number in the dataset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1, 2, 4, </a:t>
            </a:r>
            <a:r>
              <a:rPr b="1" lang="en" sz="2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5,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2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5,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8, 9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1, 2, 4, </a:t>
            </a:r>
            <a:r>
              <a:rPr b="1" lang="en" sz="2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5, 5, </a:t>
            </a:r>
            <a:r>
              <a:rPr b="1" lang="en" sz="2500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6, 6,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8, 9 → multimodal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8"/>
          <p:cNvSpPr txBox="1"/>
          <p:nvPr>
            <p:ph type="title"/>
          </p:nvPr>
        </p:nvSpPr>
        <p:spPr>
          <a:xfrm>
            <a:off x="1303800" y="301650"/>
            <a:ext cx="7030500" cy="692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Estimates of Location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8"/>
          <p:cNvSpPr txBox="1"/>
          <p:nvPr>
            <p:ph idx="1" type="body"/>
          </p:nvPr>
        </p:nvSpPr>
        <p:spPr>
          <a:xfrm>
            <a:off x="1303800" y="850232"/>
            <a:ext cx="7030500" cy="3768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(Sample) </a:t>
            </a: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sum of all values divided by the number of values. Synonyms: average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value such that one-half of the data lies above and below. Synonyms: 50th percentile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most frequent value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Outlier: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data value that is very different from most of the data. Synonyms: extreme value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9"/>
          <p:cNvSpPr txBox="1"/>
          <p:nvPr>
            <p:ph type="title"/>
          </p:nvPr>
        </p:nvSpPr>
        <p:spPr>
          <a:xfrm>
            <a:off x="1303800" y="301650"/>
            <a:ext cx="7030500" cy="692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Estimates of Location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9"/>
          <p:cNvSpPr txBox="1"/>
          <p:nvPr>
            <p:ph idx="1" type="body"/>
          </p:nvPr>
        </p:nvSpPr>
        <p:spPr>
          <a:xfrm>
            <a:off x="1303800" y="850232"/>
            <a:ext cx="7030500" cy="3768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sum of all values divided by the number of values. Synonyms: average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Weighted mean: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sum of all values times a weight divided by the sum of the weights. Synonyms: weighted average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Geometric mean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 calculated by multiplying all numbers and then taking the nth root of that number (where n=number of numbers).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Trimmed mean: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average of all values after dropping a fixed number of extreme values. Synonyms: truncated mean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Variability measures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5" name="Google Shape;475;p17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</a:rPr>
              <a:t>Variance 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</a:rPr>
              <a:t>Standard Deviation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</a:rPr>
              <a:t>Coefficient of Variation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</a:rPr>
              <a:t>Interquartile Range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"/>
          <p:cNvSpPr/>
          <p:nvPr/>
        </p:nvSpPr>
        <p:spPr>
          <a:xfrm>
            <a:off x="1092375" y="333897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"/>
          <p:cNvSpPr/>
          <p:nvPr/>
        </p:nvSpPr>
        <p:spPr>
          <a:xfrm>
            <a:off x="1092375" y="4045075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5"/>
          <p:cNvSpPr txBox="1"/>
          <p:nvPr/>
        </p:nvSpPr>
        <p:spPr>
          <a:xfrm>
            <a:off x="1367025" y="3220237"/>
            <a:ext cx="12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Population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6" name="Google Shape;296;p5"/>
          <p:cNvSpPr txBox="1"/>
          <p:nvPr/>
        </p:nvSpPr>
        <p:spPr>
          <a:xfrm>
            <a:off x="1388563" y="3926587"/>
            <a:ext cx="12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Sample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7" name="Google Shape;297;p5"/>
          <p:cNvSpPr txBox="1"/>
          <p:nvPr>
            <p:ph idx="4294967295" type="title"/>
          </p:nvPr>
        </p:nvSpPr>
        <p:spPr>
          <a:xfrm>
            <a:off x="1180275" y="31625"/>
            <a:ext cx="703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Population vs Sample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298" name="Google Shape;29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2238" y="895700"/>
            <a:ext cx="252412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6088" y="2914063"/>
            <a:ext cx="207645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"/>
          <p:cNvSpPr/>
          <p:nvPr/>
        </p:nvSpPr>
        <p:spPr>
          <a:xfrm>
            <a:off x="5376625" y="859675"/>
            <a:ext cx="3322200" cy="399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"/>
          <p:cNvSpPr txBox="1"/>
          <p:nvPr/>
        </p:nvSpPr>
        <p:spPr>
          <a:xfrm>
            <a:off x="6394213" y="2462037"/>
            <a:ext cx="12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Population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2" name="Google Shape;302;p5"/>
          <p:cNvSpPr txBox="1"/>
          <p:nvPr/>
        </p:nvSpPr>
        <p:spPr>
          <a:xfrm>
            <a:off x="6417613" y="4447612"/>
            <a:ext cx="12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Sample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3" name="Google Shape;303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625" y="915113"/>
            <a:ext cx="2886075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d168f30dae_0_41"/>
          <p:cNvSpPr txBox="1"/>
          <p:nvPr>
            <p:ph type="title"/>
          </p:nvPr>
        </p:nvSpPr>
        <p:spPr>
          <a:xfrm>
            <a:off x="1303800" y="598575"/>
            <a:ext cx="70305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d168f30dae_0_41"/>
          <p:cNvSpPr txBox="1"/>
          <p:nvPr>
            <p:ph idx="1" type="body"/>
          </p:nvPr>
        </p:nvSpPr>
        <p:spPr>
          <a:xfrm>
            <a:off x="1303800" y="1210225"/>
            <a:ext cx="7030500" cy="28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Spread of data around the mean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𝛔² = Variance of population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S² = Variance of sample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gd168f30dae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1075" y="2483525"/>
            <a:ext cx="3033225" cy="10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d168f30dae_0_48"/>
          <p:cNvSpPr txBox="1"/>
          <p:nvPr>
            <p:ph type="title"/>
          </p:nvPr>
        </p:nvSpPr>
        <p:spPr>
          <a:xfrm>
            <a:off x="1303800" y="421600"/>
            <a:ext cx="70305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Standard deviation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d168f30dae_0_48"/>
          <p:cNvSpPr txBox="1"/>
          <p:nvPr>
            <p:ph idx="1" type="body"/>
          </p:nvPr>
        </p:nvSpPr>
        <p:spPr>
          <a:xfrm>
            <a:off x="1303800" y="1210225"/>
            <a:ext cx="7030500" cy="28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Square root of variance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𝛔 = Standard deviation of population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= Standard deviation of sample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gd168f30dae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4175" y="1210230"/>
            <a:ext cx="2520125" cy="8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168f30dae_0_55"/>
          <p:cNvSpPr txBox="1"/>
          <p:nvPr>
            <p:ph type="title"/>
          </p:nvPr>
        </p:nvSpPr>
        <p:spPr>
          <a:xfrm>
            <a:off x="1303800" y="421600"/>
            <a:ext cx="70305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Coefficient of variation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gd168f30dae_0_55"/>
          <p:cNvSpPr txBox="1"/>
          <p:nvPr>
            <p:ph idx="1" type="body"/>
          </p:nvPr>
        </p:nvSpPr>
        <p:spPr>
          <a:xfrm>
            <a:off x="1303800" y="1210225"/>
            <a:ext cx="70305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Compare two datasets which operate on different scales i.e miles and kilometers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Coefficient of variation = </a:t>
            </a: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Standard deviation / Mean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Miles = 3, 4, 4.5, 3.5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Kms = 4.828, 6.437, 7.242, 5.632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d168f30dae_0_61"/>
          <p:cNvSpPr txBox="1"/>
          <p:nvPr>
            <p:ph type="title"/>
          </p:nvPr>
        </p:nvSpPr>
        <p:spPr>
          <a:xfrm>
            <a:off x="1303800" y="421600"/>
            <a:ext cx="70305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Covariance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d168f30dae_0_61"/>
          <p:cNvSpPr txBox="1"/>
          <p:nvPr>
            <p:ph idx="1" type="body"/>
          </p:nvPr>
        </p:nvSpPr>
        <p:spPr>
          <a:xfrm>
            <a:off x="1303800" y="1210225"/>
            <a:ext cx="70305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Covariance if two values are moving in the same direction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gd168f30dae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6625" y="1840313"/>
            <a:ext cx="3352800" cy="2657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03" name="Google Shape;503;gd168f30dae_0_61"/>
          <p:cNvGraphicFramePr/>
          <p:nvPr/>
        </p:nvGraphicFramePr>
        <p:xfrm>
          <a:off x="1809700" y="231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{6A8DF96F-EC6A-49D2-88E3-479616206B32}</a:tableStyleId>
              </a:tblPr>
              <a:tblGrid>
                <a:gridCol w="1205400"/>
                <a:gridCol w="12054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Age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Internet use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18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125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25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120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40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100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50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70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b4558dcd8_1_273"/>
          <p:cNvSpPr txBox="1"/>
          <p:nvPr>
            <p:ph type="title"/>
          </p:nvPr>
        </p:nvSpPr>
        <p:spPr>
          <a:xfrm>
            <a:off x="1303800" y="3612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</a:rPr>
              <a:t>Correlation coefficient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09" name="Google Shape;509;g7b4558dcd8_1_273"/>
          <p:cNvSpPr txBox="1"/>
          <p:nvPr>
            <p:ph idx="1" type="body"/>
          </p:nvPr>
        </p:nvSpPr>
        <p:spPr>
          <a:xfrm>
            <a:off x="1303800" y="1101525"/>
            <a:ext cx="7030500" cy="3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rgbClr val="FFFFFF"/>
                </a:solidFill>
              </a:rPr>
              <a:t>r = Covariance(x,y) / S(x) * S(y) 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1 is perfect positive correlation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-1 is perfect negative correlation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0 means no </a:t>
            </a:r>
            <a:r>
              <a:rPr lang="en" sz="2400">
                <a:solidFill>
                  <a:srgbClr val="FFFFFF"/>
                </a:solidFill>
              </a:rPr>
              <a:t>correlation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510" name="Google Shape;510;g7b4558dcd8_1_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0050" y="1460500"/>
            <a:ext cx="2739475" cy="26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e23683aa40_0_0"/>
          <p:cNvSpPr txBox="1"/>
          <p:nvPr>
            <p:ph type="title"/>
          </p:nvPr>
        </p:nvSpPr>
        <p:spPr>
          <a:xfrm>
            <a:off x="1303800" y="3612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</a:rPr>
              <a:t>Spearman </a:t>
            </a:r>
            <a:r>
              <a:rPr lang="en">
                <a:solidFill>
                  <a:srgbClr val="FFFFFF"/>
                </a:solidFill>
              </a:rPr>
              <a:t>Correlation </a:t>
            </a:r>
            <a:r>
              <a:rPr lang="en">
                <a:solidFill>
                  <a:srgbClr val="FFFFFF"/>
                </a:solidFill>
              </a:rPr>
              <a:t>coefficient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6" name="Google Shape;516;ge23683aa40_0_0"/>
          <p:cNvSpPr txBox="1"/>
          <p:nvPr>
            <p:ph idx="1" type="body"/>
          </p:nvPr>
        </p:nvSpPr>
        <p:spPr>
          <a:xfrm>
            <a:off x="1303800" y="1101525"/>
            <a:ext cx="3576900" cy="3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Spearman's rank-order correlation is the nonparametric version of the Pearson product-moment correlation. Spearman's correlation coefficient, (ρ, also signified by rs) measures the strength and direction of association between two ranked variables.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ge23683aa4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700" y="1526564"/>
            <a:ext cx="3213600" cy="232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Variation or variability measures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3" name="Google Shape;523;p21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N-th Quantile</a:t>
            </a:r>
            <a:endParaRPr sz="24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Point at which N% of the data lies </a:t>
            </a:r>
            <a:r>
              <a:rPr b="1" lang="en" sz="2000">
                <a:solidFill>
                  <a:schemeClr val="lt1"/>
                </a:solidFill>
              </a:rPr>
              <a:t>below</a:t>
            </a:r>
            <a:r>
              <a:rPr lang="en" sz="2000">
                <a:solidFill>
                  <a:schemeClr val="lt1"/>
                </a:solidFill>
              </a:rPr>
              <a:t> that point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1, 3, 5, 6, 7 → 3 is 20% quantile, 6 </a:t>
            </a:r>
            <a:endParaRPr sz="20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Interquartile Range (IQR)</a:t>
            </a:r>
            <a:endParaRPr sz="24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Interquartile range: The range between the 75th percentile and the 25th percentile. 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23683aa40_0_8"/>
          <p:cNvSpPr txBox="1"/>
          <p:nvPr>
            <p:ph type="title"/>
          </p:nvPr>
        </p:nvSpPr>
        <p:spPr>
          <a:xfrm>
            <a:off x="1303800" y="3612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</a:rPr>
              <a:t>Chi squared statistic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9" name="Google Shape;529;ge23683aa40_0_8"/>
          <p:cNvSpPr txBox="1"/>
          <p:nvPr>
            <p:ph idx="1" type="body"/>
          </p:nvPr>
        </p:nvSpPr>
        <p:spPr>
          <a:xfrm>
            <a:off x="1303800" y="2571750"/>
            <a:ext cx="70305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chi-square test for independence compares two variables in a contingency table to see if they are related.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0" name="Google Shape;530;ge23683aa40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225" y="1137525"/>
            <a:ext cx="3187641" cy="9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7b4558dcd8_1_266"/>
          <p:cNvSpPr txBox="1"/>
          <p:nvPr/>
        </p:nvSpPr>
        <p:spPr>
          <a:xfrm>
            <a:off x="1303800" y="306000"/>
            <a:ext cx="7030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b="1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Association between quantitative variables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7b4558dcd8_1_266"/>
          <p:cNvSpPr txBox="1"/>
          <p:nvPr/>
        </p:nvSpPr>
        <p:spPr>
          <a:xfrm>
            <a:off x="1303800" y="1235243"/>
            <a:ext cx="70305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 used to measure association between quantitative variables is called correlation. It is a single number of statistics for linear association. Correlation is a measure of linear association.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7" name="Google Shape;537;g7b4558dcd8_1_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2944" y="2237047"/>
            <a:ext cx="3658111" cy="2762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Data Structures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3" name="Google Shape;543;p4"/>
          <p:cNvSpPr txBox="1"/>
          <p:nvPr>
            <p:ph idx="1" type="body"/>
          </p:nvPr>
        </p:nvSpPr>
        <p:spPr>
          <a:xfrm>
            <a:off x="1303800" y="1661575"/>
            <a:ext cx="70305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Rectangular data (Structured data)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Unstructured data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series data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Spatial data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Graph (or network) data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"/>
          <p:cNvSpPr txBox="1"/>
          <p:nvPr>
            <p:ph type="title"/>
          </p:nvPr>
        </p:nvSpPr>
        <p:spPr>
          <a:xfrm>
            <a:off x="1303800" y="598575"/>
            <a:ext cx="70305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Population vs Sample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09" name="Google Shape;309;p6"/>
          <p:cNvSpPr txBox="1"/>
          <p:nvPr>
            <p:ph idx="1" type="body"/>
          </p:nvPr>
        </p:nvSpPr>
        <p:spPr>
          <a:xfrm>
            <a:off x="1303800" y="1397075"/>
            <a:ext cx="70305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 is the specific group that you collect data from. To be a truly random sample, every subject in your target population must have an equal chance of being selected in your sample</a:t>
            </a:r>
            <a:r>
              <a:rPr lang="en" sz="11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Population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Population is the broader group of people to whom you intend to generalize the results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2"/>
          <p:cNvSpPr txBox="1"/>
          <p:nvPr>
            <p:ph type="title"/>
          </p:nvPr>
        </p:nvSpPr>
        <p:spPr>
          <a:xfrm>
            <a:off x="1303800" y="245648"/>
            <a:ext cx="7030500" cy="702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Variability Metrics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2"/>
          <p:cNvSpPr txBox="1"/>
          <p:nvPr>
            <p:ph idx="1" type="body"/>
          </p:nvPr>
        </p:nvSpPr>
        <p:spPr>
          <a:xfrm>
            <a:off x="1303800" y="840750"/>
            <a:ext cx="70305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Deviations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difference between the observed values and the estimate of location. Synonyms errors, residuals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sum of squared deviations from the mean divided by n – 1 where n is the number of data values. Synonyms mean-squared-error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 deviation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square root of the variance.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3"/>
          <p:cNvSpPr txBox="1"/>
          <p:nvPr>
            <p:ph type="title"/>
          </p:nvPr>
        </p:nvSpPr>
        <p:spPr>
          <a:xfrm>
            <a:off x="1303800" y="245648"/>
            <a:ext cx="7030500" cy="702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Variability Metrics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3"/>
          <p:cNvSpPr txBox="1"/>
          <p:nvPr>
            <p:ph idx="1" type="body"/>
          </p:nvPr>
        </p:nvSpPr>
        <p:spPr>
          <a:xfrm>
            <a:off x="1303800" y="840750"/>
            <a:ext cx="70305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 absolute deviation: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mean of the absolute value of the deviations from the mean.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Median absolute deviation from the median: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median of the absolute value of the deviations from the median.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4"/>
          <p:cNvSpPr txBox="1"/>
          <p:nvPr>
            <p:ph type="title"/>
          </p:nvPr>
        </p:nvSpPr>
        <p:spPr>
          <a:xfrm>
            <a:off x="1303800" y="245648"/>
            <a:ext cx="7030500" cy="702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Variability Metrics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4"/>
          <p:cNvSpPr txBox="1"/>
          <p:nvPr>
            <p:ph idx="1" type="body"/>
          </p:nvPr>
        </p:nvSpPr>
        <p:spPr>
          <a:xfrm>
            <a:off x="1303800" y="840750"/>
            <a:ext cx="70305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Interquartile range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difference between the 75th percentile and the 25th percentile. Synonyms IQR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0"/>
          <p:cNvSpPr txBox="1"/>
          <p:nvPr>
            <p:ph type="title"/>
          </p:nvPr>
        </p:nvSpPr>
        <p:spPr>
          <a:xfrm>
            <a:off x="1303800" y="301650"/>
            <a:ext cx="7030500" cy="692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Estimates of Location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0"/>
          <p:cNvSpPr txBox="1"/>
          <p:nvPr>
            <p:ph idx="1" type="body"/>
          </p:nvPr>
        </p:nvSpPr>
        <p:spPr>
          <a:xfrm>
            <a:off x="1303800" y="850232"/>
            <a:ext cx="7030500" cy="3768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value such that one-half of the data lies above and below. Synonyms 50th percentile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Weighted median: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value such that one-half of the sum of the weights lies above and below the sorted data.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6"/>
          <p:cNvSpPr txBox="1"/>
          <p:nvPr>
            <p:ph type="title"/>
          </p:nvPr>
        </p:nvSpPr>
        <p:spPr>
          <a:xfrm>
            <a:off x="1303800" y="340225"/>
            <a:ext cx="70305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 limit theorem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73" name="Google Shape;573;p26"/>
          <p:cNvSpPr txBox="1"/>
          <p:nvPr>
            <p:ph idx="1" type="body"/>
          </p:nvPr>
        </p:nvSpPr>
        <p:spPr>
          <a:xfrm>
            <a:off x="1303800" y="993300"/>
            <a:ext cx="70305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 statistic A metric calculated for a sample of data drawn from a larger population.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distribution The frequency distribution of individual values in a data set. 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Sampling distribution The frequency distribution of a sample statistic over many samples or resamples. 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 limit theorem The tendency of the sampling distribution to take on a normal shape as sample size rises. 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 error The variability (standard deviation) of a sample statistic over many samples (not to be confused with standard deviation, which, by itself, refers to variability </a:t>
            </a:r>
            <a:r>
              <a:rPr lang="en" sz="1400"/>
              <a:t>of individual data values).</a:t>
            </a:r>
            <a:endParaRPr sz="1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7"/>
          <p:cNvSpPr txBox="1"/>
          <p:nvPr>
            <p:ph type="title"/>
          </p:nvPr>
        </p:nvSpPr>
        <p:spPr>
          <a:xfrm>
            <a:off x="1303800" y="598575"/>
            <a:ext cx="70305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Central limit theorem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9" name="Google Shape;579;p27"/>
          <p:cNvSpPr txBox="1"/>
          <p:nvPr>
            <p:ph idx="1" type="body"/>
          </p:nvPr>
        </p:nvSpPr>
        <p:spPr>
          <a:xfrm>
            <a:off x="1303800" y="1413100"/>
            <a:ext cx="7030500" cy="3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</a:rPr>
              <a:t>Means drawn from multiple samples will resemble the familiar bell-shaped normal curve (see “Normal Distribution”), even if the source population is not normally distributed, provided that the sample size is large enough.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</a:rPr>
              <a:t>Standard error can be estimated using a statistic based on the standard deviation s of the sample values, and the sample size n.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</a:rPr>
              <a:t>SE = s/(n)^1/2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8"/>
          <p:cNvSpPr txBox="1"/>
          <p:nvPr>
            <p:ph type="title"/>
          </p:nvPr>
        </p:nvSpPr>
        <p:spPr>
          <a:xfrm>
            <a:off x="1303800" y="340250"/>
            <a:ext cx="70305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 terms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28"/>
          <p:cNvSpPr txBox="1"/>
          <p:nvPr>
            <p:ph idx="1" type="body"/>
          </p:nvPr>
        </p:nvSpPr>
        <p:spPr>
          <a:xfrm>
            <a:off x="1303800" y="883250"/>
            <a:ext cx="7030500" cy="29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Error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difference between a data point and a predicted or average value.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Standardize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Subtract the mean and divide by the standard deviation.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z-score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result of standardizing an individual data point.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 normal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normal distribution with mean = 0 and standard deviation = 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Tail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long narrow portion of a frequency distribution, where relatively extreme values occur at low frequency.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Skew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Where one tail of a distribution is longer than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the other.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 tendency measures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29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Mean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Arithmetic mean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Geometric mean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Median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Mode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Variation or variability measures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7" name="Google Shape;597;p30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 deviation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Range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Interquartile Range (IQR)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b6fb529c5_0_2"/>
          <p:cNvSpPr txBox="1"/>
          <p:nvPr>
            <p:ph type="title"/>
          </p:nvPr>
        </p:nvSpPr>
        <p:spPr>
          <a:xfrm>
            <a:off x="781450" y="2619700"/>
            <a:ext cx="36273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having an expected value equal to a population parameter being estimated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3" name="Google Shape;603;gdb6fb529c5_0_2"/>
          <p:cNvSpPr txBox="1"/>
          <p:nvPr/>
        </p:nvSpPr>
        <p:spPr>
          <a:xfrm>
            <a:off x="1090500" y="262400"/>
            <a:ext cx="696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Bias vs Variance</a:t>
            </a:r>
            <a:endParaRPr b="1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04" name="Google Shape;604;gdb6fb529c5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600" y="1456975"/>
            <a:ext cx="3369900" cy="33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168f30dae_0_15"/>
          <p:cNvSpPr txBox="1"/>
          <p:nvPr>
            <p:ph idx="2" type="body"/>
          </p:nvPr>
        </p:nvSpPr>
        <p:spPr>
          <a:xfrm>
            <a:off x="4903700" y="1537900"/>
            <a:ext cx="3430500" cy="2993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n = Total sample from population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15" name="Google Shape;315;gd168f30dae_0_15"/>
          <p:cNvSpPr txBox="1"/>
          <p:nvPr>
            <p:ph idx="2" type="body"/>
          </p:nvPr>
        </p:nvSpPr>
        <p:spPr>
          <a:xfrm>
            <a:off x="1141500" y="1538000"/>
            <a:ext cx="3430500" cy="2993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N = Total population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16" name="Google Shape;316;gd168f30dae_0_15"/>
          <p:cNvSpPr txBox="1"/>
          <p:nvPr>
            <p:ph type="title"/>
          </p:nvPr>
        </p:nvSpPr>
        <p:spPr>
          <a:xfrm>
            <a:off x="1141500" y="296025"/>
            <a:ext cx="71928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Population vs Sample</a:t>
            </a:r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db6fb529c5_0_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10" name="Google Shape;610;gdb6fb529c5_0_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611" name="Google Shape;611;gdb6fb529c5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2725" y="863075"/>
            <a:ext cx="4395250" cy="412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db6fb529c5_0_9"/>
          <p:cNvSpPr txBox="1"/>
          <p:nvPr/>
        </p:nvSpPr>
        <p:spPr>
          <a:xfrm>
            <a:off x="1446250" y="186600"/>
            <a:ext cx="696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Bias vs Variance</a:t>
            </a:r>
            <a:endParaRPr b="1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ctr">
              <a:lnSpc>
                <a:spcPct val="120000"/>
              </a:lnSpc>
              <a:spcBef>
                <a:spcPts val="230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SCIENCE ADDITIONAL READINGS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18" name="Google Shape;618;p25"/>
          <p:cNvSpPr txBox="1"/>
          <p:nvPr>
            <p:ph idx="1" type="body"/>
          </p:nvPr>
        </p:nvSpPr>
        <p:spPr>
          <a:xfrm>
            <a:off x="816425" y="1293200"/>
            <a:ext cx="7518000" cy="3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ASA Whitepaper: Discovery with Data: Leveraging Statistics with Computer Science to Transform Science and Society.</a:t>
            </a:r>
            <a:r>
              <a:rPr lang="en" sz="1800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http://www.amstat.org/policy/pdfs/BigDataStatisticsJune2014.pdf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Cartoon Guide to Statistics</a:t>
            </a:r>
            <a:r>
              <a:rPr lang="en" sz="1800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http://www.amazon.com/Cartoon-Guide-Statistics-Larry-Gonick/dp/0062731025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Naked Statistics</a:t>
            </a:r>
            <a:r>
              <a:rPr lang="en" sz="1800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http://www.amazon.com/Naked-Statistics-Stripping-Dread-Data/dp/1480590185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8"/>
          <p:cNvSpPr txBox="1"/>
          <p:nvPr>
            <p:ph idx="1" type="body"/>
          </p:nvPr>
        </p:nvSpPr>
        <p:spPr>
          <a:xfrm>
            <a:off x="1056750" y="916549"/>
            <a:ext cx="7030500" cy="37356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 A subset from a larger data set.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Population The larger data set or idea of a data set.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 (n) The size of the population (sample).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Random sampling Drawing elements into a sample at random.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Simple random sample The sample that results from random sampling without stratifying the population.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Sampling with replacement and without replacement 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8"/>
          <p:cNvSpPr txBox="1"/>
          <p:nvPr>
            <p:ph type="title"/>
          </p:nvPr>
        </p:nvSpPr>
        <p:spPr>
          <a:xfrm>
            <a:off x="1056750" y="287450"/>
            <a:ext cx="70305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Population vs Sample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"/>
          <p:cNvSpPr txBox="1"/>
          <p:nvPr>
            <p:ph type="title"/>
          </p:nvPr>
        </p:nvSpPr>
        <p:spPr>
          <a:xfrm>
            <a:off x="1303800" y="598575"/>
            <a:ext cx="7030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8" name="Google Shape;328;p3"/>
          <p:cNvSpPr/>
          <p:nvPr/>
        </p:nvSpPr>
        <p:spPr>
          <a:xfrm>
            <a:off x="3588750" y="945500"/>
            <a:ext cx="2161800" cy="8757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Generation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"/>
          <p:cNvSpPr/>
          <p:nvPr/>
        </p:nvSpPr>
        <p:spPr>
          <a:xfrm>
            <a:off x="3588750" y="2219725"/>
            <a:ext cx="2161800" cy="6882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Collection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3"/>
          <p:cNvSpPr/>
          <p:nvPr/>
        </p:nvSpPr>
        <p:spPr>
          <a:xfrm>
            <a:off x="1549800" y="3763425"/>
            <a:ext cx="1640100" cy="5595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Knowledge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"/>
          <p:cNvSpPr/>
          <p:nvPr/>
        </p:nvSpPr>
        <p:spPr>
          <a:xfrm>
            <a:off x="3593700" y="3739700"/>
            <a:ext cx="1747500" cy="6078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Business Intelligence 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"/>
          <p:cNvSpPr/>
          <p:nvPr/>
        </p:nvSpPr>
        <p:spPr>
          <a:xfrm>
            <a:off x="5745551" y="3773374"/>
            <a:ext cx="1747500" cy="5595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Solutions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3" name="Google Shape;333;p3"/>
          <p:cNvCxnSpPr>
            <a:stCxn id="328" idx="2"/>
            <a:endCxn id="329" idx="0"/>
          </p:cNvCxnSpPr>
          <p:nvPr/>
        </p:nvCxnSpPr>
        <p:spPr>
          <a:xfrm flipH="1" rot="-5400000">
            <a:off x="4470750" y="2020100"/>
            <a:ext cx="398400" cy="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3"/>
          <p:cNvCxnSpPr>
            <a:stCxn id="329" idx="2"/>
            <a:endCxn id="330" idx="0"/>
          </p:cNvCxnSpPr>
          <p:nvPr/>
        </p:nvCxnSpPr>
        <p:spPr>
          <a:xfrm rot="5400000">
            <a:off x="3091950" y="2185825"/>
            <a:ext cx="855600" cy="22998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5" name="Google Shape;335;p3"/>
          <p:cNvCxnSpPr>
            <a:stCxn id="329" idx="2"/>
            <a:endCxn id="332" idx="0"/>
          </p:cNvCxnSpPr>
          <p:nvPr/>
        </p:nvCxnSpPr>
        <p:spPr>
          <a:xfrm flipH="1" rot="-5400000">
            <a:off x="5211750" y="2365825"/>
            <a:ext cx="865500" cy="1949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6" name="Google Shape;336;p3"/>
          <p:cNvCxnSpPr>
            <a:endCxn id="329" idx="2"/>
          </p:cNvCxnSpPr>
          <p:nvPr/>
        </p:nvCxnSpPr>
        <p:spPr>
          <a:xfrm rot="-5400000">
            <a:off x="4285650" y="3287425"/>
            <a:ext cx="763500" cy="4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7" name="Google Shape;337;p3"/>
          <p:cNvSpPr txBox="1"/>
          <p:nvPr/>
        </p:nvSpPr>
        <p:spPr>
          <a:xfrm>
            <a:off x="6187925" y="595200"/>
            <a:ext cx="26727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sng" cap="none" strike="noStrike">
              <a:solidFill>
                <a:srgbClr val="0074B5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"/>
          <p:cNvSpPr txBox="1"/>
          <p:nvPr>
            <p:ph type="title"/>
          </p:nvPr>
        </p:nvSpPr>
        <p:spPr>
          <a:xfrm>
            <a:off x="1303800" y="598575"/>
            <a:ext cx="7030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3" name="Google Shape;343;p7"/>
          <p:cNvSpPr txBox="1"/>
          <p:nvPr>
            <p:ph idx="1" type="body"/>
          </p:nvPr>
        </p:nvSpPr>
        <p:spPr>
          <a:xfrm>
            <a:off x="1303800" y="150712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Assumptions about data sampling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Randomization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Measurements of the data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Independence between variables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9"/>
          <p:cNvSpPr txBox="1"/>
          <p:nvPr>
            <p:ph type="title"/>
          </p:nvPr>
        </p:nvSpPr>
        <p:spPr>
          <a:xfrm>
            <a:off x="1303800" y="598575"/>
            <a:ext cx="7030500" cy="620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Bootstrap and resampling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9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Bootstrap sample A sample taken with replacement from an observed data set.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Resampling The process of taking repeated samples from observed data; includes both bootstrap and permutation (shuffling) procedures.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Zia Khan</dc:creator>
</cp:coreProperties>
</file>